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3DD14-0F5D-4982-B172-5841555F1765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DD6D9-9A4F-477E-9FE8-990094E99DF9}">
      <dgm:prSet phldrT="[Текст]" custT="1"/>
      <dgm:spPr>
        <a:solidFill>
          <a:srgbClr val="C00000"/>
        </a:solidFill>
      </dgm:spPr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УВАЖАЕМЫЕ ЖИТЕЛИ ВОСКРЕСЕНСКОГО РАЙОНА!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E00C799C-B7F2-4C65-B400-DFC75DD160F7}" type="parTrans" cxnId="{9A58CF85-5F3C-4CCA-92F2-E528813159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3C3755-E9C4-480F-AFE3-429E50365FF7}" type="sibTrans" cxnId="{9A58CF85-5F3C-4CCA-92F2-E528813159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2C54C6-4A60-4856-867C-C98BBCE4C322}" type="pres">
      <dgm:prSet presAssocID="{ADF3DD14-0F5D-4982-B172-5841555F17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6C8D49-0AB2-4432-B264-129FFA9DC23F}" type="pres">
      <dgm:prSet presAssocID="{5A0DD6D9-9A4F-477E-9FE8-990094E99DF9}" presName="composite" presStyleCnt="0"/>
      <dgm:spPr/>
    </dgm:pt>
    <dgm:pt modelId="{F85FA62B-70DA-4016-95ED-6B2BA0F48729}" type="pres">
      <dgm:prSet presAssocID="{5A0DD6D9-9A4F-477E-9FE8-990094E99D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BB9E7-ADCF-46AB-88B3-252BB40114A2}" type="pres">
      <dgm:prSet presAssocID="{5A0DD6D9-9A4F-477E-9FE8-990094E99D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3360658-676A-4DC8-A950-443F6946C4D8}" type="presOf" srcId="{ADF3DD14-0F5D-4982-B172-5841555F1765}" destId="{802C54C6-4A60-4856-867C-C98BBCE4C322}" srcOrd="0" destOrd="0" presId="urn:microsoft.com/office/officeart/2005/8/layout/hList1"/>
    <dgm:cxn modelId="{9AE24AE9-121A-4FD1-8B77-DD00085B3E25}" type="presOf" srcId="{5A0DD6D9-9A4F-477E-9FE8-990094E99DF9}" destId="{F85FA62B-70DA-4016-95ED-6B2BA0F48729}" srcOrd="0" destOrd="0" presId="urn:microsoft.com/office/officeart/2005/8/layout/hList1"/>
    <dgm:cxn modelId="{9A58CF85-5F3C-4CCA-92F2-E528813159B0}" srcId="{ADF3DD14-0F5D-4982-B172-5841555F1765}" destId="{5A0DD6D9-9A4F-477E-9FE8-990094E99DF9}" srcOrd="0" destOrd="0" parTransId="{E00C799C-B7F2-4C65-B400-DFC75DD160F7}" sibTransId="{343C3755-E9C4-480F-AFE3-429E50365FF7}"/>
    <dgm:cxn modelId="{65458C73-C938-4421-A0F2-63698CA86B6E}" type="presParOf" srcId="{802C54C6-4A60-4856-867C-C98BBCE4C322}" destId="{886C8D49-0AB2-4432-B264-129FFA9DC23F}" srcOrd="0" destOrd="0" presId="urn:microsoft.com/office/officeart/2005/8/layout/hList1"/>
    <dgm:cxn modelId="{5F288DF9-D0BD-4D48-B1A4-CC75B6B45023}" type="presParOf" srcId="{886C8D49-0AB2-4432-B264-129FFA9DC23F}" destId="{F85FA62B-70DA-4016-95ED-6B2BA0F48729}" srcOrd="0" destOrd="0" presId="urn:microsoft.com/office/officeart/2005/8/layout/hList1"/>
    <dgm:cxn modelId="{15E35B3D-6C1A-4E47-9360-2FF6C7AF51A8}" type="presParOf" srcId="{886C8D49-0AB2-4432-B264-129FFA9DC23F}" destId="{39BBB9E7-ADCF-46AB-88B3-252BB40114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3DD14-0F5D-4982-B172-5841555F1765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DD6D9-9A4F-477E-9FE8-990094E99DF9}">
      <dgm:prSet phldrT="[Текст]" custT="1"/>
      <dgm:spPr>
        <a:solidFill>
          <a:srgbClr val="C00000"/>
        </a:solidFill>
      </dgm:spPr>
      <dgm:t>
        <a:bodyPr/>
        <a:lstStyle/>
        <a:p>
          <a:pPr algn="ctr"/>
          <a:r>
            <a:rPr lang="ru-RU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ПОДРОБНУЮ ИНФОРМАЦИЮ МОЖНО ПОЛУЧИТЬ: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E00C799C-B7F2-4C65-B400-DFC75DD160F7}" type="parTrans" cxnId="{9A58CF85-5F3C-4CCA-92F2-E528813159B0}">
      <dgm:prSet/>
      <dgm:spPr/>
      <dgm:t>
        <a:bodyPr/>
        <a:lstStyle/>
        <a:p>
          <a:pPr algn="just"/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43C3755-E9C4-480F-AFE3-429E50365FF7}" type="sibTrans" cxnId="{9A58CF85-5F3C-4CCA-92F2-E528813159B0}">
      <dgm:prSet/>
      <dgm:spPr/>
      <dgm:t>
        <a:bodyPr/>
        <a:lstStyle/>
        <a:p>
          <a:pPr algn="just"/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F031E10-D45E-475E-A5E5-C5FBA6B04DE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ГБУЗ МО «ВПРБ» 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    тел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.: 8 (49644) 9-73-33.</a:t>
          </a:r>
        </a:p>
      </dgm:t>
    </dgm:pt>
    <dgm:pt modelId="{ACB31278-50CD-4B18-8529-80DAACB908A6}" type="parTrans" cxnId="{41AAA542-B09D-499A-8535-6457FB6D621B}">
      <dgm:prSet/>
      <dgm:spPr/>
      <dgm:t>
        <a:bodyPr/>
        <a:lstStyle/>
        <a:p>
          <a:endParaRPr lang="ru-RU"/>
        </a:p>
      </dgm:t>
    </dgm:pt>
    <dgm:pt modelId="{E249B83E-03A1-452B-926D-ABA0812479DB}" type="sibTrans" cxnId="{41AAA542-B09D-499A-8535-6457FB6D621B}">
      <dgm:prSet/>
      <dgm:spPr/>
      <dgm:t>
        <a:bodyPr/>
        <a:lstStyle/>
        <a:p>
          <a:endParaRPr lang="ru-RU"/>
        </a:p>
      </dgm:t>
    </dgm:pt>
    <dgm:pt modelId="{990DF09D-5526-45D5-B0D9-56E8E742D53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ГБУЗ МО «Городская поликлиника поселка </a:t>
          </a:r>
          <a:r>
            <a:rPr lang="ru-RU" sz="1300" b="0" dirty="0" err="1" smtClean="0">
              <a:effectLst/>
              <a:latin typeface="Arial" pitchFamily="34" charset="0"/>
              <a:cs typeface="Arial" pitchFamily="34" charset="0"/>
            </a:rPr>
            <a:t>Белоозёрский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», тел.: 8 (49644) 5-13-26.</a:t>
          </a:r>
          <a:endParaRPr lang="ru-RU" sz="1300" b="0" dirty="0">
            <a:effectLst/>
            <a:latin typeface="Arial" pitchFamily="34" charset="0"/>
            <a:cs typeface="Arial" pitchFamily="34" charset="0"/>
          </a:endParaRPr>
        </a:p>
      </dgm:t>
    </dgm:pt>
    <dgm:pt modelId="{4B599CC9-86C1-4F89-8972-922BE9FDE645}" type="sibTrans" cxnId="{F82D3B8F-C970-42FB-A412-BCEA509571B2}">
      <dgm:prSet/>
      <dgm:spPr/>
      <dgm:t>
        <a:bodyPr/>
        <a:lstStyle/>
        <a:p>
          <a:endParaRPr lang="ru-RU"/>
        </a:p>
      </dgm:t>
    </dgm:pt>
    <dgm:pt modelId="{3D61A080-4C1E-476C-BB43-27C6AF9D368A}" type="parTrans" cxnId="{F82D3B8F-C970-42FB-A412-BCEA509571B2}">
      <dgm:prSet/>
      <dgm:spPr/>
      <dgm:t>
        <a:bodyPr/>
        <a:lstStyle/>
        <a:p>
          <a:endParaRPr lang="ru-RU"/>
        </a:p>
      </dgm:t>
    </dgm:pt>
    <dgm:pt modelId="{203DB88E-9423-459D-BAF5-C102C450EAE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ГБУЗ МО «ВРБ №3» 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тел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.: 8 (49644) 7-36-15.</a:t>
          </a:r>
        </a:p>
      </dgm:t>
    </dgm:pt>
    <dgm:pt modelId="{0F69B2CF-627B-4C03-8090-125AC0BD32ED}" type="sibTrans" cxnId="{712E481F-C888-4335-88A3-D282F1A144DD}">
      <dgm:prSet/>
      <dgm:spPr/>
      <dgm:t>
        <a:bodyPr/>
        <a:lstStyle/>
        <a:p>
          <a:endParaRPr lang="ru-RU"/>
        </a:p>
      </dgm:t>
    </dgm:pt>
    <dgm:pt modelId="{B33AE49B-77BB-4ECF-B05A-7F521C68ADA8}" type="parTrans" cxnId="{712E481F-C888-4335-88A3-D282F1A144DD}">
      <dgm:prSet/>
      <dgm:spPr/>
      <dgm:t>
        <a:bodyPr/>
        <a:lstStyle/>
        <a:p>
          <a:endParaRPr lang="ru-RU"/>
        </a:p>
      </dgm:t>
    </dgm:pt>
    <dgm:pt modelId="{BD66C793-C220-4C52-8C5C-B0B91CEA465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ГАУЗ МО «ВРБ №2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» тел</a:t>
          </a:r>
          <a:r>
            <a:rPr lang="ru-RU" sz="1300" b="0" dirty="0" smtClean="0">
              <a:effectLst/>
              <a:latin typeface="Arial" pitchFamily="34" charset="0"/>
              <a:cs typeface="Arial" pitchFamily="34" charset="0"/>
            </a:rPr>
            <a:t>.: 8 (49644) 9-74-28.</a:t>
          </a:r>
        </a:p>
      </dgm:t>
    </dgm:pt>
    <dgm:pt modelId="{ADDD244B-AB4D-42DB-A533-26E1993EA639}" type="sibTrans" cxnId="{81D3C773-8E61-4FA6-A28B-0BA3B32B459D}">
      <dgm:prSet/>
      <dgm:spPr/>
      <dgm:t>
        <a:bodyPr/>
        <a:lstStyle/>
        <a:p>
          <a:endParaRPr lang="ru-RU"/>
        </a:p>
      </dgm:t>
    </dgm:pt>
    <dgm:pt modelId="{F2E273D9-AB0B-4573-9778-D0F2DFE68177}" type="parTrans" cxnId="{81D3C773-8E61-4FA6-A28B-0BA3B32B459D}">
      <dgm:prSet/>
      <dgm:spPr/>
      <dgm:t>
        <a:bodyPr/>
        <a:lstStyle/>
        <a:p>
          <a:endParaRPr lang="ru-RU"/>
        </a:p>
      </dgm:t>
    </dgm:pt>
    <dgm:pt modelId="{327A99E9-8D96-4357-AC02-015E35A62E94}" type="pres">
      <dgm:prSet presAssocID="{ADF3DD14-0F5D-4982-B172-5841555F17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570C2-6D7B-44DF-9F05-0906546B801B}" type="pres">
      <dgm:prSet presAssocID="{5A0DD6D9-9A4F-477E-9FE8-990094E99DF9}" presName="composite" presStyleCnt="0"/>
      <dgm:spPr/>
    </dgm:pt>
    <dgm:pt modelId="{20F2D9E2-FF4F-46C5-B615-DD39B0BBECA5}" type="pres">
      <dgm:prSet presAssocID="{5A0DD6D9-9A4F-477E-9FE8-990094E99D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86606-C122-45C5-AF92-44AC2971DFAF}" type="pres">
      <dgm:prSet presAssocID="{5A0DD6D9-9A4F-477E-9FE8-990094E99DF9}" presName="desTx" presStyleLbl="alignAccFollowNode1" presStyleIdx="0" presStyleCnt="1" custLinFactNeighborX="-870" custLinFactNeighborY="-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AA542-B09D-499A-8535-6457FB6D621B}" srcId="{5A0DD6D9-9A4F-477E-9FE8-990094E99DF9}" destId="{DF031E10-D45E-475E-A5E5-C5FBA6B04DEB}" srcOrd="0" destOrd="0" parTransId="{ACB31278-50CD-4B18-8529-80DAACB908A6}" sibTransId="{E249B83E-03A1-452B-926D-ABA0812479DB}"/>
    <dgm:cxn modelId="{712E481F-C888-4335-88A3-D282F1A144DD}" srcId="{5A0DD6D9-9A4F-477E-9FE8-990094E99DF9}" destId="{203DB88E-9423-459D-BAF5-C102C450EAE4}" srcOrd="2" destOrd="0" parTransId="{B33AE49B-77BB-4ECF-B05A-7F521C68ADA8}" sibTransId="{0F69B2CF-627B-4C03-8090-125AC0BD32ED}"/>
    <dgm:cxn modelId="{687BBA2F-2ACB-44F8-8D6F-9254BBF0BACB}" type="presOf" srcId="{ADF3DD14-0F5D-4982-B172-5841555F1765}" destId="{327A99E9-8D96-4357-AC02-015E35A62E94}" srcOrd="0" destOrd="0" presId="urn:microsoft.com/office/officeart/2005/8/layout/hList1"/>
    <dgm:cxn modelId="{7E9E2CE5-C9C1-4D71-88CB-AF257E08014C}" type="presOf" srcId="{203DB88E-9423-459D-BAF5-C102C450EAE4}" destId="{39F86606-C122-45C5-AF92-44AC2971DFAF}" srcOrd="0" destOrd="2" presId="urn:microsoft.com/office/officeart/2005/8/layout/hList1"/>
    <dgm:cxn modelId="{97A1AE0F-1FE1-46DC-8687-65120E2BF7DC}" type="presOf" srcId="{DF031E10-D45E-475E-A5E5-C5FBA6B04DEB}" destId="{39F86606-C122-45C5-AF92-44AC2971DFAF}" srcOrd="0" destOrd="0" presId="urn:microsoft.com/office/officeart/2005/8/layout/hList1"/>
    <dgm:cxn modelId="{81D3C773-8E61-4FA6-A28B-0BA3B32B459D}" srcId="{5A0DD6D9-9A4F-477E-9FE8-990094E99DF9}" destId="{BD66C793-C220-4C52-8C5C-B0B91CEA465F}" srcOrd="1" destOrd="0" parTransId="{F2E273D9-AB0B-4573-9778-D0F2DFE68177}" sibTransId="{ADDD244B-AB4D-42DB-A533-26E1993EA639}"/>
    <dgm:cxn modelId="{F82D3B8F-C970-42FB-A412-BCEA509571B2}" srcId="{5A0DD6D9-9A4F-477E-9FE8-990094E99DF9}" destId="{990DF09D-5526-45D5-B0D9-56E8E742D532}" srcOrd="3" destOrd="0" parTransId="{3D61A080-4C1E-476C-BB43-27C6AF9D368A}" sibTransId="{4B599CC9-86C1-4F89-8972-922BE9FDE645}"/>
    <dgm:cxn modelId="{02E8C214-A8CA-4D08-836C-D82DF6D7C011}" type="presOf" srcId="{BD66C793-C220-4C52-8C5C-B0B91CEA465F}" destId="{39F86606-C122-45C5-AF92-44AC2971DFAF}" srcOrd="0" destOrd="1" presId="urn:microsoft.com/office/officeart/2005/8/layout/hList1"/>
    <dgm:cxn modelId="{13864E2E-BA27-4325-B584-3D17223C3C04}" type="presOf" srcId="{990DF09D-5526-45D5-B0D9-56E8E742D532}" destId="{39F86606-C122-45C5-AF92-44AC2971DFAF}" srcOrd="0" destOrd="3" presId="urn:microsoft.com/office/officeart/2005/8/layout/hList1"/>
    <dgm:cxn modelId="{90D8BD37-4AE9-491B-A86A-6832AD0784CB}" type="presOf" srcId="{5A0DD6D9-9A4F-477E-9FE8-990094E99DF9}" destId="{20F2D9E2-FF4F-46C5-B615-DD39B0BBECA5}" srcOrd="0" destOrd="0" presId="urn:microsoft.com/office/officeart/2005/8/layout/hList1"/>
    <dgm:cxn modelId="{9A58CF85-5F3C-4CCA-92F2-E528813159B0}" srcId="{ADF3DD14-0F5D-4982-B172-5841555F1765}" destId="{5A0DD6D9-9A4F-477E-9FE8-990094E99DF9}" srcOrd="0" destOrd="0" parTransId="{E00C799C-B7F2-4C65-B400-DFC75DD160F7}" sibTransId="{343C3755-E9C4-480F-AFE3-429E50365FF7}"/>
    <dgm:cxn modelId="{752BBEE8-4A49-4A36-AFA8-FAD0BC3D18B3}" type="presParOf" srcId="{327A99E9-8D96-4357-AC02-015E35A62E94}" destId="{BE8570C2-6D7B-44DF-9F05-0906546B801B}" srcOrd="0" destOrd="0" presId="urn:microsoft.com/office/officeart/2005/8/layout/hList1"/>
    <dgm:cxn modelId="{9EB363FF-B4CA-4206-BA8B-A972F7B5D7DE}" type="presParOf" srcId="{BE8570C2-6D7B-44DF-9F05-0906546B801B}" destId="{20F2D9E2-FF4F-46C5-B615-DD39B0BBECA5}" srcOrd="0" destOrd="0" presId="urn:microsoft.com/office/officeart/2005/8/layout/hList1"/>
    <dgm:cxn modelId="{EAE59061-82FE-4F96-AF6F-D56ECA44CDF4}" type="presParOf" srcId="{BE8570C2-6D7B-44DF-9F05-0906546B801B}" destId="{39F86606-C122-45C5-AF92-44AC2971DF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FA62B-70DA-4016-95ED-6B2BA0F48729}">
      <dsp:nvSpPr>
        <dsp:cNvPr id="0" name=""/>
        <dsp:cNvSpPr/>
      </dsp:nvSpPr>
      <dsp:spPr>
        <a:xfrm>
          <a:off x="4078" y="0"/>
          <a:ext cx="8344770" cy="43204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УВАЖАЕМЫЕ ЖИТЕЛИ ВОСКРЕСЕНСКОГО РАЙОНА!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4078" y="0"/>
        <a:ext cx="8344770" cy="432048"/>
      </dsp:txXfrm>
    </dsp:sp>
    <dsp:sp modelId="{39BBB9E7-ADCF-46AB-88B3-252BB40114A2}">
      <dsp:nvSpPr>
        <dsp:cNvPr id="0" name=""/>
        <dsp:cNvSpPr/>
      </dsp:nvSpPr>
      <dsp:spPr>
        <a:xfrm>
          <a:off x="4078" y="432048"/>
          <a:ext cx="8344770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2D9E2-FF4F-46C5-B615-DD39B0BBECA5}">
      <dsp:nvSpPr>
        <dsp:cNvPr id="0" name=""/>
        <dsp:cNvSpPr/>
      </dsp:nvSpPr>
      <dsp:spPr>
        <a:xfrm>
          <a:off x="0" y="17539"/>
          <a:ext cx="8280920" cy="460800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ПОДРОБНУЮ ИНФОРМАЦИЮ МОЖНО ПОЛУЧИТЬ: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0" y="17539"/>
        <a:ext cx="8280920" cy="460800"/>
      </dsp:txXfrm>
    </dsp:sp>
    <dsp:sp modelId="{39F86606-C122-45C5-AF92-44AC2971DFAF}">
      <dsp:nvSpPr>
        <dsp:cNvPr id="0" name=""/>
        <dsp:cNvSpPr/>
      </dsp:nvSpPr>
      <dsp:spPr>
        <a:xfrm>
          <a:off x="0" y="432051"/>
          <a:ext cx="8280920" cy="944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ГБУЗ МО «ВПРБ» 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    тел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.: 8 (49644) 9-73-33.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ГАУЗ МО «ВРБ №2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» тел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.: 8 (49644) 9-74-28.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ГБУЗ МО «ВРБ №3» 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тел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.: 8 (49644) 7-36-15.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ГБУЗ МО «Городская поликлиника поселка </a:t>
          </a:r>
          <a:r>
            <a:rPr lang="ru-RU" sz="1300" b="0" kern="1200" dirty="0" err="1" smtClean="0">
              <a:effectLst/>
              <a:latin typeface="Arial" pitchFamily="34" charset="0"/>
              <a:cs typeface="Arial" pitchFamily="34" charset="0"/>
            </a:rPr>
            <a:t>Белоозёрский</a:t>
          </a:r>
          <a:r>
            <a:rPr lang="ru-RU" sz="1300" b="0" kern="1200" dirty="0" smtClean="0">
              <a:effectLst/>
              <a:latin typeface="Arial" pitchFamily="34" charset="0"/>
              <a:cs typeface="Arial" pitchFamily="34" charset="0"/>
            </a:rPr>
            <a:t>», тел.: 8 (49644) 5-13-26.</a:t>
          </a:r>
          <a:endParaRPr lang="ru-RU" sz="13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0" y="432051"/>
        <a:ext cx="8280920" cy="94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417A-6019-4675-87CD-55241B9934EB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C1E0-D064-47CF-8032-318C59B14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888431" cy="1857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Схема 10"/>
          <p:cNvGraphicFramePr/>
          <p:nvPr/>
        </p:nvGraphicFramePr>
        <p:xfrm>
          <a:off x="395536" y="188640"/>
          <a:ext cx="835292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54025324"/>
              </p:ext>
            </p:extLst>
          </p:nvPr>
        </p:nvGraphicFramePr>
        <p:xfrm>
          <a:off x="467544" y="5085184"/>
          <a:ext cx="82809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7544" y="764704"/>
            <a:ext cx="828092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kumimoji="0" lang="ru-RU" sz="1400" b="1" i="0" u="none" strike="noStrike" cap="none" normalizeH="0" baseline="0" dirty="0" smtClean="0">
                <a:ln/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 февраля 2017 </a:t>
            </a:r>
            <a:r>
              <a:rPr kumimoji="0" lang="ru-RU" sz="1400" b="1" i="0" u="none" strike="noStrike" cap="none" normalizeH="0" baseline="0" dirty="0" smtClean="0">
                <a:ln/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 Воскресенском районе Московской области состоится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Единый день диспансеризации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П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риглашаем Вас пройти диспансеризацию в лечебно-профилактических учреждениях по месту Вашего жительства с 8:00 до 15:00. 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Диспансеризация </a:t>
            </a:r>
            <a:r>
              <a:rPr lang="ru-RU" sz="13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проводится для граждан бесплатно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/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2017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 подлежат диспансеризации граждане, родившиеся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1996  1993  1990 1987  1984  1981  1978  1975 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1972 1969 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1966  1963  1960  1957  1954  1951  1948  1945 1942  1939  1936  1933  1930  1927  1924  1921  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1918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годах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564904"/>
            <a:ext cx="43204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Arial" pitchFamily="34" charset="0"/>
                <a:cs typeface="Arial" pitchFamily="34" charset="0"/>
              </a:rPr>
              <a:t>Диспансеризация проходит в два этапа. Обследование на первом этапе позволяет понять, здоров человек или у него присутствуют факторы риска, подозрения на скрытые заболевания. Для мужчин и женщин разных возрастных категорий определён конкретный перечень осмотров (общий анализ крови, биохимический анализ крови, общий анализ мочи,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флюорография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окулист). Для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женщин дополнительно - маммография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 осмотр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гинеколога. 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544" y="4655839"/>
            <a:ext cx="828092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себе необходимо иметь: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страховой медицинский полис и паспорт гражданина РФ.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220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Кель Светлана Николаевна</cp:lastModifiedBy>
  <cp:revision>15</cp:revision>
  <dcterms:created xsi:type="dcterms:W3CDTF">2016-08-25T08:24:21Z</dcterms:created>
  <dcterms:modified xsi:type="dcterms:W3CDTF">2017-01-31T14:35:45Z</dcterms:modified>
</cp:coreProperties>
</file>