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5"/>
  </p:notesMasterIdLst>
  <p:sldIdLst>
    <p:sldId id="258" r:id="rId2"/>
    <p:sldId id="285" r:id="rId3"/>
    <p:sldId id="291" r:id="rId4"/>
    <p:sldId id="259" r:id="rId5"/>
    <p:sldId id="289" r:id="rId6"/>
    <p:sldId id="280" r:id="rId7"/>
    <p:sldId id="281" r:id="rId8"/>
    <p:sldId id="292" r:id="rId9"/>
    <p:sldId id="293" r:id="rId10"/>
    <p:sldId id="294" r:id="rId11"/>
    <p:sldId id="312" r:id="rId12"/>
    <p:sldId id="317" r:id="rId13"/>
    <p:sldId id="315" r:id="rId14"/>
    <p:sldId id="316" r:id="rId15"/>
    <p:sldId id="319" r:id="rId16"/>
    <p:sldId id="318" r:id="rId17"/>
    <p:sldId id="325" r:id="rId18"/>
    <p:sldId id="295" r:id="rId19"/>
    <p:sldId id="296" r:id="rId20"/>
    <p:sldId id="314" r:id="rId21"/>
    <p:sldId id="323" r:id="rId22"/>
    <p:sldId id="308" r:id="rId23"/>
    <p:sldId id="326" r:id="rId24"/>
    <p:sldId id="327" r:id="rId25"/>
    <p:sldId id="301" r:id="rId26"/>
    <p:sldId id="320" r:id="rId27"/>
    <p:sldId id="321" r:id="rId28"/>
    <p:sldId id="303" r:id="rId29"/>
    <p:sldId id="300" r:id="rId30"/>
    <p:sldId id="304" r:id="rId31"/>
    <p:sldId id="311" r:id="rId32"/>
    <p:sldId id="322" r:id="rId33"/>
    <p:sldId id="31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258"/>
    <a:srgbClr val="09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589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3F1D-1D8D-CC4A-A2F8-A6C65E8F86FE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7231-AA54-CF4F-B0B0-A20CC4DDE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7270-B6D8-4E17-8E10-415294056D5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2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0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6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schemeClr val="tx1"/>
                </a:solidFill>
                <a:latin typeface="Trebuchet MS" panose="020B0603020202020204" pitchFamily="34" charset="0"/>
              </a:rPr>
              <a:t>29.06.2017 16:22</a:t>
            </a:fld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9" y="-1588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6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94A3-501E-4D63-9D79-BC3FB5F31B43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165304"/>
            <a:ext cx="7605464" cy="420720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latin typeface="Myriad Pro" panose="020B0503030403020204" pitchFamily="34" charset="0"/>
              </a:rPr>
              <a:t>Вагин Владимир Владимирович, руководитель Центра инициативного</a:t>
            </a:r>
            <a:r>
              <a:rPr lang="en-US" sz="1200" b="1" dirty="0" smtClean="0">
                <a:latin typeface="Myriad Pro" panose="020B0503030403020204" pitchFamily="34" charset="0"/>
              </a:rPr>
              <a:t> </a:t>
            </a:r>
            <a:r>
              <a:rPr lang="ru-RU" sz="1200" b="1" dirty="0" smtClean="0">
                <a:latin typeface="Myriad Pro" panose="020B0503030403020204" pitchFamily="34" charset="0"/>
              </a:rPr>
              <a:t>бюджетирования НИФИ Минфина России</a:t>
            </a:r>
            <a:endParaRPr lang="ru-RU" sz="1200" b="1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byalil.ru/upload/iblock/dcc/%D0%93%D0%B5%D1%80%D0%B1%20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6" y="-9906000"/>
            <a:ext cx="270000" cy="3825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789040"/>
            <a:ext cx="7272808" cy="15278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ДЛЯ ЧЕГО НУЖНО </a:t>
            </a:r>
            <a:r>
              <a:rPr lang="en-US" sz="3600" b="1" dirty="0" smtClean="0">
                <a:effectLst/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3600" b="1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ИНИЦИАТИВНОЕ БЮДЖЕТИРОВАНИЕ В МОСКОВСКОЙ ОБЛАСТИ</a:t>
            </a:r>
            <a:endParaRPr lang="ru-RU" sz="3600" b="1" dirty="0">
              <a:latin typeface="Myriad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497"/>
            <a:ext cx="2127367" cy="564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0"/>
            <a:ext cx="611561" cy="685800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0530"/>
            <a:ext cx="1861128" cy="8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200800" cy="17281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cs typeface="Times New Roman"/>
              </a:rPr>
            </a:b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МИНИСТЕРСТВО </a:t>
            </a:r>
            <a:r>
              <a:rPr lang="ru-RU" sz="3600" b="1" dirty="0">
                <a:latin typeface="Myriad Pro" panose="020B0503030403020204" pitchFamily="34" charset="0"/>
                <a:cs typeface="Times New Roman"/>
              </a:rPr>
              <a:t>ЭКОНОМИКИ И ФИНАНСОВ </a:t>
            </a: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МОСКОВСКОЙ ОБЛАСТИ</a:t>
            </a:r>
            <a:br>
              <a:rPr lang="ru-RU" sz="3600" b="1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sz="3600" b="1" dirty="0">
                <a:latin typeface="Myriad Pro" panose="020B0503030403020204" pitchFamily="34" charset="0"/>
                <a:cs typeface="Times New Roman"/>
              </a:rPr>
            </a:br>
            <a:r>
              <a:rPr lang="ru-RU" sz="3600" dirty="0">
                <a:latin typeface="Myriad Pro" panose="020B0503030403020204" pitchFamily="34" charset="0"/>
                <a:cs typeface="Times New Roman"/>
              </a:rPr>
              <a:t>ПРИКАЗ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708920"/>
            <a:ext cx="7435350" cy="3744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Об утверждении порядка проведения конкурсного отбора проектов инициативного бюджетирования </a:t>
            </a:r>
            <a:br>
              <a:rPr lang="ru-RU" sz="2400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на территории муниципальных образований московской области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в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2017 году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32657"/>
            <a:ext cx="7886700" cy="720079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КЛЮЧЕВЫЕ ПОНЯТИЯ ПРОЕКТА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327726" cy="54726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роект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инициативного бюджетирования </a:t>
            </a:r>
            <a:r>
              <a:rPr lang="en-US" sz="1400" dirty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предложенный жителем (жителями) муниципального образования Московской области проект, направленный на решение посредством проведения работ и (или) оказания услуг вопросов местного значения, установленных статьями 14-14.1, 16-16.1 Федерального закона от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06.10.2003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№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131-ФЗ «Об общих принципах организации местного самоуправления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в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Российской Федерации», реализуемый на условиях </a:t>
            </a:r>
            <a:r>
              <a:rPr lang="ru-RU" sz="1400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 за счет средств бюджета Московской области, бюджета муниципального образования Московской области, а также внебюджетных средств (средств физических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юридических лиц),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результат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реализации которого влечет за собой качественные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(или) количественные изменения в общественной инфраструктуре муниципального образования Московской области;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нициатор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проекта или инициативная группа </a:t>
            </a:r>
            <a:r>
              <a:rPr lang="en-US" sz="14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гражданин или граждане Российской Федерации, подавшие заявку на реализацию проекта инициативного бюджетирования и принимающие участие в прохождении последующих конкурсных процедур;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У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частник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конкурсного отбора </a:t>
            </a:r>
            <a:r>
              <a:rPr lang="en-US" sz="14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муниципальное образование Московской области (муниципальный район, городское или сельское поселение, городской округ), подавшее заявку на получение субсидии;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12001"/>
            <a:ext cx="7886700" cy="728768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КЛЮЧЕВЫЕ ПОНЯТИЯ ПРОЕКТА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313" y="1484784"/>
            <a:ext cx="7437258" cy="48437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З</a:t>
            </a:r>
            <a:r>
              <a:rPr lang="ru-RU" sz="1700" b="1" dirty="0" smtClean="0">
                <a:latin typeface="Myriad Pro" panose="020B0503030403020204" pitchFamily="34" charset="0"/>
                <a:cs typeface="Times New Roman"/>
              </a:rPr>
              <a:t>аявка 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на реализацию проекта инициативного бюджетирования </a:t>
            </a:r>
            <a:r>
              <a:rPr lang="en-US" sz="17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анкета 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со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сведениями о проекте инициативного бюджетирования, поданная инициатором проекта или инициативной группой проекта в порядке, определяемом организатором конкурса;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З</a:t>
            </a:r>
            <a:r>
              <a:rPr lang="ru-RU" sz="1700" b="1" dirty="0" smtClean="0">
                <a:latin typeface="Myriad Pro" panose="020B0503030403020204" pitchFamily="34" charset="0"/>
                <a:cs typeface="Times New Roman"/>
              </a:rPr>
              <a:t>аявка 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на получение субсидии на </a:t>
            </a:r>
            <a:r>
              <a:rPr lang="ru-RU" sz="1700" b="1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реализации проекта инициативного бюджетирования (заявка на получение субсидии) </a:t>
            </a:r>
            <a:r>
              <a:rPr lang="en-US" sz="17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комплект документов, сформированный на основании проекта инициативного бюджетирования, отобранного по результатам проведения конкурсного отбора на территории муниципального образования и направленный на рассмотрение, в целях получения субсидии из бюджета Московской области, в региональную конкурсную комиссию в порядке, определяемом организатором конкурса;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20687"/>
            <a:ext cx="7399734" cy="144015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Э</a:t>
            </a: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тап 1 </a:t>
            </a:r>
            <a:b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с 1 июля по </a:t>
            </a:r>
            <a:r>
              <a:rPr lang="ru-RU" sz="2000" b="1" i="1" dirty="0" smtClean="0">
                <a:latin typeface="Myriad Pro" panose="020B0503030403020204" pitchFamily="34" charset="0"/>
                <a:cs typeface="Times New Roman"/>
              </a:rPr>
              <a:t>03</a:t>
            </a: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 сентября </a:t>
            </a:r>
            <a:r>
              <a:rPr lang="ru-RU" sz="2000" b="1" i="1" dirty="0">
                <a:effectLst/>
                <a:latin typeface="Myriad Pro" panose="020B0503030403020204" pitchFamily="34" charset="0"/>
                <a:cs typeface="Times New Roman"/>
              </a:rPr>
              <a:t>2017 </a:t>
            </a: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года</a:t>
            </a:r>
            <a:endParaRPr lang="ru-RU" b="1" i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060847"/>
            <a:ext cx="7435350" cy="411611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онкурс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на территории муниципальных районов и муниципальных округов, включающий в себя: подачу </a:t>
            </a:r>
            <a:br>
              <a:rPr lang="ru-RU" dirty="0">
                <a:latin typeface="Myriad Pro" panose="020B0503030403020204" pitchFamily="34" charset="0"/>
                <a:cs typeface="Times New Roman"/>
              </a:rPr>
            </a:br>
            <a:r>
              <a:rPr lang="ru-RU" dirty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регистрацию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заявок на реализацию проектов инициативного бюджетирования, проведение электронного голосования, подготовку и проведение публичных обсуждений проектов инициативного бюджетирования, отобранных по итогам проведения голосования, подготовку и подачу заявок на получение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субсидий</a:t>
            </a:r>
            <a:endParaRPr lang="ru-RU" dirty="0">
              <a:latin typeface="Myriad Pro" panose="020B0503030403020204" pitchFamily="34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764704"/>
            <a:ext cx="7886700" cy="1132334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Э</a:t>
            </a: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тап </a:t>
            </a:r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2 </a:t>
            </a:r>
            <a:r>
              <a:rPr lang="en-US" dirty="0" smtClean="0">
                <a:effectLst/>
                <a:latin typeface="Myriad Pro" panose="020B0503030403020204" pitchFamily="34" charset="0"/>
                <a:cs typeface="Times New Roman"/>
              </a:rPr>
              <a:t/>
            </a:r>
            <a:br>
              <a:rPr lang="en-US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с </a:t>
            </a:r>
            <a:r>
              <a:rPr lang="ru-RU" sz="2000" b="1" i="1" dirty="0" smtClean="0">
                <a:latin typeface="Myriad Pro" panose="020B0503030403020204" pitchFamily="34" charset="0"/>
                <a:cs typeface="Times New Roman"/>
              </a:rPr>
              <a:t>03 сентября</a:t>
            </a: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 по </a:t>
            </a:r>
            <a:r>
              <a:rPr lang="ru-RU" sz="2000" b="1" i="1" dirty="0" smtClean="0">
                <a:latin typeface="Myriad Pro" panose="020B0503030403020204" pitchFamily="34" charset="0"/>
                <a:cs typeface="Times New Roman"/>
              </a:rPr>
              <a:t>01 октября</a:t>
            </a: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000" b="1" i="1" dirty="0">
                <a:effectLst/>
                <a:latin typeface="Myriad Pro" panose="020B0503030403020204" pitchFamily="34" charset="0"/>
                <a:cs typeface="Times New Roman"/>
              </a:rPr>
              <a:t>2017 </a:t>
            </a:r>
            <a:r>
              <a:rPr lang="ru-RU" sz="2000" b="1" i="1" dirty="0" smtClean="0">
                <a:effectLst/>
                <a:latin typeface="Myriad Pro" panose="020B0503030403020204" pitchFamily="34" charset="0"/>
                <a:cs typeface="Times New Roman"/>
              </a:rPr>
              <a:t>года</a:t>
            </a:r>
            <a:endParaRPr lang="ru-RU" sz="2000" b="1" i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060848"/>
            <a:ext cx="7435350" cy="4116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Оценка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поступивших заявок на получение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субсидии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региональной конкурсной комиссией, определение проектов инициативного бюджетирования и участников конкурсного отбора, признанных победителями конкурсного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отбора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Сбор средств на </a:t>
            </a: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проектов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195024" y="209709"/>
            <a:ext cx="4753951" cy="6438581"/>
          </a:xfrm>
          <a:effectLst>
            <a:outerShdw blurRad="50800" dir="16800000" sx="101000" sy="101000" algn="ctr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7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399734" cy="131702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ПОДАЧИ ГРАЖДАНИНОМ/ГРАЖДАНАМИ ЗАЯВКИ НА РЕАЛИЗАЦИЮ ПРОЕКТА НА ПОРТАЛЕ «ОТКРЫТЫЙ БЮДЖЕТ»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9588" y="1412776"/>
            <a:ext cx="743535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000" dirty="0" smtClean="0">
              <a:latin typeface="Myriad Pro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Myriad Pro"/>
                <a:cs typeface="Times New Roman"/>
              </a:rPr>
              <a:t>В </a:t>
            </a:r>
            <a:r>
              <a:rPr lang="ru-RU" sz="2000" dirty="0">
                <a:latin typeface="Myriad Pro"/>
                <a:cs typeface="Times New Roman"/>
              </a:rPr>
              <a:t>период </a:t>
            </a:r>
            <a:r>
              <a:rPr lang="ru-RU" sz="2000" b="1" dirty="0">
                <a:latin typeface="Myriad Pro"/>
                <a:cs typeface="Times New Roman"/>
              </a:rPr>
              <a:t>с 3</a:t>
            </a:r>
            <a:r>
              <a:rPr lang="ru-RU" sz="2000" b="1" dirty="0" smtClean="0">
                <a:latin typeface="Myriad Pro"/>
                <a:cs typeface="Times New Roman"/>
              </a:rPr>
              <a:t> июля по 24 июля </a:t>
            </a:r>
            <a:r>
              <a:rPr lang="ru-RU" sz="2000" b="1" dirty="0">
                <a:latin typeface="Myriad Pro"/>
                <a:cs typeface="Times New Roman"/>
              </a:rPr>
              <a:t>2017 </a:t>
            </a:r>
            <a:r>
              <a:rPr lang="ru-RU" sz="2000" b="1" dirty="0" smtClean="0">
                <a:latin typeface="Myriad Pro"/>
                <a:cs typeface="Times New Roman"/>
              </a:rPr>
              <a:t>года: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Myriad Pro"/>
                <a:cs typeface="Times New Roman"/>
              </a:rPr>
              <a:t>о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рганизатор конкурса рассматривает заявки </a:t>
            </a:r>
            <a:r>
              <a:rPr lang="ru-RU" sz="2000" dirty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на предмет корректного и полного заполнения необходимых данных,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заявкам присваиваются регистрационные номера, </a:t>
            </a:r>
            <a:endParaRPr lang="ru-RU" sz="2000" dirty="0">
              <a:solidFill>
                <a:srgbClr val="000000"/>
              </a:solidFill>
              <a:latin typeface="Myriad Pro"/>
              <a:ea typeface="Lucida Grande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информация направляется в органы МСУ 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Myriad Pro"/>
              <a:ea typeface="Lucida Grande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Параллельное интернет-голосование </a:t>
            </a:r>
            <a:r>
              <a:rPr lang="ru-RU" sz="2000" dirty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на портале 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«Открытый бюджет» </a:t>
            </a:r>
            <a:r>
              <a:rPr lang="ru-RU" sz="2000" dirty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за проекты, представленные в 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Lucida Grande"/>
                <a:cs typeface="Times New Roman"/>
              </a:rPr>
              <a:t>заявках.</a:t>
            </a:r>
            <a:endParaRPr lang="ru-RU" sz="2000" dirty="0">
              <a:solidFill>
                <a:srgbClr val="000000"/>
              </a:solidFill>
              <a:latin typeface="Myriad Pro"/>
              <a:ea typeface="Lucida Grande"/>
              <a:cs typeface="Times New Roman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Myriad Pro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В период </a:t>
            </a:r>
            <a:r>
              <a:rPr lang="ru-RU" sz="2000" b="1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с 25 июля по 28 </a:t>
            </a:r>
            <a:r>
              <a:rPr lang="ru-RU" sz="2000" b="1" dirty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июля </a:t>
            </a:r>
            <a:r>
              <a:rPr lang="ru-RU" sz="2000" b="1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2017 года:</a:t>
            </a:r>
            <a:endParaRPr lang="ru-RU" sz="2000" b="1" dirty="0">
              <a:solidFill>
                <a:srgbClr val="000000"/>
              </a:solidFill>
              <a:latin typeface="Myriad Pro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ф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ормирование </a:t>
            </a:r>
            <a:r>
              <a:rPr lang="ru-RU" sz="2000" dirty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результатов 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интернет голосования, определение </a:t>
            </a:r>
            <a:r>
              <a:rPr lang="ru-RU" sz="2000" dirty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перечня заявок, прошедших процедуру </a:t>
            </a:r>
            <a:r>
              <a:rPr lang="ru-RU" sz="2000" dirty="0" smtClean="0">
                <a:solidFill>
                  <a:srgbClr val="000000"/>
                </a:solidFill>
                <a:latin typeface="Myriad Pro"/>
                <a:ea typeface="Calibri"/>
                <a:cs typeface="Times New Roman"/>
              </a:rPr>
              <a:t>голосования.</a:t>
            </a:r>
            <a:endParaRPr lang="ru-RU" sz="2000" b="1" dirty="0">
              <a:latin typeface="Myriad Pro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399734" cy="205576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ПОДГОТОВКА, ОРГАНИЗАЦИЯ И ПРОВЕДЕНИЕ ПУБЛИЧНЫХ ОБСУЖДЕНИЙ В ОТНОШЕНИИ ПРОЕКТОВ ИНИЦИАТИВНОГО БЮДЖЕТИРОВАНИЯ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420888"/>
            <a:ext cx="7435350" cy="417646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В период с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28 июля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2017 года по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07 августа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2017 года представители профильных отделов, служб и иных структурных подразделений администрации муниципального образования, в сферу должностных полномочий которых входят вопросы, связанные с определением наличия ресурсов на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и условий для реализации проектов инициативного бюджетирования, совместно с инициатором проекта или инициативной группой проекта при участии представителей организатора Конкурса проводят обсуждение проекта инициативного бюджетирования, предложенного в заявке, признанной прошедшей процедуру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голосования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.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 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0"/>
            <a:ext cx="7399734" cy="25649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ФОРМИРОВАНИЕ И ПОРЯДОК РАБОТЫ МУНИЦИПАЛЬНОЙ КОНКУРСНОЙ КОМИССИИ ПО ПРОВЕДЕНИЮ КОНКУРСНОГО ОТБОРА ПРОЕКТОВ ИНИЦИАТИВНОГО БЮДЖЕТИРОВАНИЯ</a:t>
            </a:r>
            <a:endParaRPr lang="ru-RU" sz="2800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564904"/>
            <a:ext cx="7435350" cy="4176464"/>
          </a:xfrm>
        </p:spPr>
        <p:txBody>
          <a:bodyPr>
            <a:normAutofit/>
          </a:bodyPr>
          <a:lstStyle/>
          <a:p>
            <a:pPr marL="82296" lvl="1" indent="0">
              <a:lnSpc>
                <a:spcPct val="150000"/>
              </a:lnSpc>
              <a:spcBef>
                <a:spcPts val="600"/>
              </a:spcBef>
              <a:buSzPct val="80000"/>
              <a:buNone/>
            </a:pPr>
            <a:r>
              <a:rPr lang="ru-RU" sz="2000" dirty="0">
                <a:latin typeface="Myriad Pro" panose="020B0503030403020204" pitchFamily="34" charset="0"/>
                <a:cs typeface="Times New Roman"/>
              </a:rPr>
              <a:t>Для организации и проведения конкурсного отбора заявок на муниципальном уровне в срок не позднее </a:t>
            </a:r>
            <a:r>
              <a:rPr lang="ru-RU" sz="2000" b="1" dirty="0" smtClean="0">
                <a:latin typeface="Myriad Pro" panose="020B0503030403020204" pitchFamily="34" charset="0"/>
                <a:cs typeface="Times New Roman"/>
              </a:rPr>
              <a:t>20 июля </a:t>
            </a:r>
            <a:r>
              <a:rPr lang="ru-RU" sz="2000" b="1" dirty="0">
                <a:latin typeface="Myriad Pro" panose="020B0503030403020204" pitchFamily="34" charset="0"/>
                <a:cs typeface="Times New Roman"/>
              </a:rPr>
              <a:t>2017 года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на территории муниципальных районов и городских округов Московской области на основании решения главы муниципального образования формируется муниципальная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конкурсная комиссия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по проведению конкурсного отбора проектов инициативного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бюджетирования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188641"/>
            <a:ext cx="7183710" cy="14935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yriad Pro" panose="020B0503030403020204" pitchFamily="34" charset="0"/>
                <a:cs typeface="Times New Roman"/>
              </a:rPr>
              <a:t>СОСТАВ МУНИЦИПАЛЬНОЙ КОМИССИИ</a:t>
            </a:r>
            <a:endParaRPr lang="ru-RU" sz="32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484784"/>
            <a:ext cx="7435350" cy="5184575"/>
          </a:xfrm>
        </p:spPr>
        <p:txBody>
          <a:bodyPr>
            <a:normAutofit fontScale="92500" lnSpcReduction="10000"/>
          </a:bodyPr>
          <a:lstStyle/>
          <a:p>
            <a:pPr marL="59436" indent="0">
              <a:lnSpc>
                <a:spcPct val="110000"/>
              </a:lnSpc>
              <a:buNone/>
            </a:pPr>
            <a:endParaRPr lang="ru-RU" sz="2400" b="1" dirty="0" smtClean="0">
              <a:latin typeface="Myriad Pro" panose="020B0503030403020204" pitchFamily="34" charset="0"/>
              <a:cs typeface="Times New Roman"/>
            </a:endParaRPr>
          </a:p>
          <a:p>
            <a:pPr marL="59436" indent="0">
              <a:lnSpc>
                <a:spcPct val="110000"/>
              </a:lnSpc>
              <a:buNone/>
            </a:pPr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В </a:t>
            </a:r>
            <a:r>
              <a:rPr lang="ru-RU" sz="2400" b="1" dirty="0">
                <a:latin typeface="Myriad Pro" panose="020B0503030403020204" pitchFamily="34" charset="0"/>
                <a:cs typeface="Times New Roman"/>
              </a:rPr>
              <a:t>состав муниципальной конкурсной комиссии входят: 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Myriad Pro" panose="020B0503030403020204" pitchFamily="34" charset="0"/>
                <a:cs typeface="Times New Roman"/>
              </a:rPr>
              <a:t>депутаты представительного органа муниципального образования – 30 % от общего числа членов комиссии,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Myriad Pro" panose="020B0503030403020204" pitchFamily="34" charset="0"/>
                <a:cs typeface="Times New Roman"/>
              </a:rPr>
              <a:t>представители исполнительных органов местного самоуправления, в том числе глава муниципального образования – 30 % от общего числа членов комиссии,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Myriad Pro" panose="020B0503030403020204" pitchFamily="34" charset="0"/>
                <a:cs typeface="Times New Roman"/>
              </a:rPr>
              <a:t>эксперты, представители общественных организаций – 40 % от общего числа членов комиссии.</a:t>
            </a:r>
          </a:p>
          <a:p>
            <a:pPr>
              <a:lnSpc>
                <a:spcPct val="110000"/>
              </a:lnSpc>
            </a:pP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12769" cy="1872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yriad Pro" panose="020B0503030403020204" pitchFamily="34" charset="0"/>
                <a:cs typeface="Times New Roman"/>
              </a:rPr>
              <a:t>ПРЕЦЕДЕНТ: </a:t>
            </a:r>
            <a:r>
              <a:rPr lang="en-US" sz="3600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3600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МАСШТАБНОЕ ФЕДЕРАЛЬНОЕ ФИНАНСИРОВАНИЕ</a:t>
            </a:r>
            <a:endParaRPr lang="ru-RU" sz="36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971600" y="2492896"/>
            <a:ext cx="7986818" cy="353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600" dirty="0">
                <a:latin typeface="Myriad Pro" panose="020B0503030403020204" pitchFamily="34" charset="0"/>
                <a:cs typeface="Times New Roman"/>
              </a:rPr>
              <a:t>20 миллиардов рублей на программы благоустройства, в том числе в </a:t>
            </a:r>
            <a:r>
              <a:rPr lang="ru-RU" sz="2600" dirty="0" smtClean="0">
                <a:latin typeface="Myriad Pro" panose="020B0503030403020204" pitchFamily="34" charset="0"/>
                <a:cs typeface="Times New Roman"/>
              </a:rPr>
              <a:t>моногородах:</a:t>
            </a:r>
            <a:endParaRPr lang="en-US" sz="26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ru-RU" sz="2600" dirty="0" smtClean="0">
                <a:latin typeface="Myriad Pro" panose="020B0503030403020204" pitchFamily="34" charset="0"/>
                <a:cs typeface="Times New Roman"/>
              </a:rPr>
              <a:t>«</a:t>
            </a: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sz="2600" b="1" dirty="0">
                <a:latin typeface="Myriad Pro" panose="020B0503030403020204" pitchFamily="34" charset="0"/>
                <a:cs typeface="Times New Roman"/>
              </a:rPr>
              <a:t> дело принципа, чтобы в принятии решения по использованию этих ресурсов участвовали сами жители, определяли, какие проекты благоустройства осуществлять </a:t>
            </a:r>
            <a:r>
              <a:rPr lang="ru-RU" sz="2600" b="1" u="sng" dirty="0">
                <a:latin typeface="Myriad Pro" panose="020B0503030403020204" pitchFamily="34" charset="0"/>
                <a:cs typeface="Times New Roman"/>
              </a:rPr>
              <a:t>в первую </a:t>
            </a:r>
            <a:r>
              <a:rPr lang="ru-RU" sz="2600" b="1" u="sng" dirty="0" smtClean="0">
                <a:latin typeface="Myriad Pro" panose="020B0503030403020204" pitchFamily="34" charset="0"/>
                <a:cs typeface="Times New Roman"/>
              </a:rPr>
              <a:t>очередь»</a:t>
            </a: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.</a:t>
            </a:r>
            <a:r>
              <a:rPr lang="ru-RU" sz="2600" dirty="0" smtClean="0">
                <a:latin typeface="Myriad Pro" panose="020B0503030403020204" pitchFamily="34" charset="0"/>
                <a:cs typeface="Times New Roman"/>
              </a:rPr>
              <a:t> </a:t>
            </a:r>
            <a:endParaRPr lang="en-US" sz="26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ru-RU" sz="2600" dirty="0" smtClean="0">
                <a:latin typeface="Myriad Pro" panose="020B0503030403020204" pitchFamily="34" charset="0"/>
                <a:ea typeface="Cambria" charset="0"/>
                <a:cs typeface="Times New Roman" pitchFamily="18" charset="0"/>
              </a:rPr>
              <a:t>Приоритетный национальный проект «Создание комфортной городской среды»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327726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ОБСУЖДЕНИЕ И ЭКСПЕРТИЗА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340768"/>
            <a:ext cx="7740472" cy="511256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6400" dirty="0">
                <a:latin typeface="Myriad Pro" panose="020B0503030403020204" pitchFamily="34" charset="0"/>
                <a:cs typeface="Times New Roman"/>
              </a:rPr>
              <a:t>Н</a:t>
            </a: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аличие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ресурсов и условий для реализации проекта инициативного бюджетирования на территории муниципального образования;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Наличие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возможности предоставления из местного бюджета средств на </a:t>
            </a:r>
            <a:r>
              <a:rPr lang="ru-RU" sz="6400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 реализации проекта инициативного бюджетирования в размере </a:t>
            </a:r>
            <a:r>
              <a:rPr lang="ru-RU" sz="6400" b="1" dirty="0">
                <a:latin typeface="Myriad Pro" panose="020B0503030403020204" pitchFamily="34" charset="0"/>
                <a:cs typeface="Times New Roman"/>
              </a:rPr>
              <a:t>не менее 5%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от общей стоимости реализации проекта;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Наличие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ресурсов, в том числе финансовых, и условий для дальнейшего содержания и эксплуатации объекта общественной инфраструктуры </a:t>
            </a: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—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результата реализации проекта инициативного бюджетирования.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400" dirty="0">
                <a:latin typeface="Myriad Pro" panose="020B0503030403020204" pitchFamily="34" charset="0"/>
                <a:cs typeface="Times New Roman"/>
              </a:rPr>
              <a:t>В ходе обсуждений уточняются условия, требования и сроки, связанные с реализацией проекта инициативного бюджетирования, размер общей стоимости реализации проекта. При необходимости инициатор проекта или инициативная группа проекта вносят изменения в заявку на интернет-площадке Конкурса с целью ее уточнения в части перечня работ, материалов и т.д., а также их стоимости.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20689"/>
            <a:ext cx="7399734" cy="936104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НЮАНСЫ ДОКУМЕНТАЦИИ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проведении капитального ремонта простых объектов, текущего ремонта, монтажа объектов некапитального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характера нужна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локальная смета.</a:t>
            </a:r>
            <a:r>
              <a:rPr lang="ru-RU" b="1" dirty="0">
                <a:latin typeface="Myriad Pro" panose="020B0503030403020204" pitchFamily="34" charset="0"/>
                <a:cs typeface="Times New Roman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остановление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№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427 Постановления Правительства РФ «Проведения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проверки достоверности определения сметной стоимости строительства, реконструкции, капитального ремонта объектов капитального строительства, финансирование которых осуществляется с привлечением средств бюджетов бюджетной системы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федерации, средств юридических лиц, созданных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федерацией, субъектами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едерации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, муниципальными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образованиями».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С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оответствии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(достоверности)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смет заверяет специализированная организация.</a:t>
            </a:r>
            <a:endParaRPr lang="ru-RU" dirty="0">
              <a:latin typeface="Myriad Pro" panose="020B0503030403020204" pitchFamily="34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СОФИНАНСИРОВАНИЕ И ОБЪЕМ СУБСИДИЙ</a:t>
            </a:r>
            <a:endParaRPr lang="ru-RU" sz="28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6277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бюджета муниципального образования в размере не менее 5% от стоимости проекта;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внебюджетных источников (средств физических и юридических лиц),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в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размере не менее 1 % от стоимости проекта.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Объем предоставляемой субсидии определяется по результатам конкурсного отбора проектов инициативного бюджетирования, исходя из максимального размера в 2 миллиона рублей для сельского поселения Московской области и 5 миллионов рублей для городского поселения и городского округа Московской области.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ПРОВЕДЕНИЕ ПУБЛИЧНЫХ ОБСУЖДЕНИЙ ПРОЕКТОВ  ИНИЦИАТИВНОГО БЮДЖЕТИРОВАНИЯ</a:t>
            </a:r>
            <a:endParaRPr lang="ru-RU" sz="28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62771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В период </a:t>
            </a:r>
            <a:r>
              <a:rPr lang="ru-RU" sz="2400" b="1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с 8 августа по 20 августа 2017 года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 проводятся публичные обсуждения для вынесения решения </a:t>
            </a:r>
            <a:r>
              <a:rPr lang="ru-RU" sz="2400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муниципальной конкурсной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комиссии об </a:t>
            </a:r>
            <a:r>
              <a:rPr lang="ru-RU" sz="2400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определении </a:t>
            </a:r>
            <a:r>
              <a:rPr lang="ru-RU" sz="2400" b="1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не более 3 (трех) </a:t>
            </a:r>
            <a:r>
              <a:rPr lang="ru-RU" sz="2400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заявок, признанных допущенными к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последующим конкурсным процедурам и сбору </a:t>
            </a:r>
            <a:r>
              <a:rPr lang="ru-RU" sz="2400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внебюджетных средств на </a:t>
            </a:r>
            <a:r>
              <a:rPr lang="ru-RU" sz="2400" dirty="0" err="1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софинансирование</a:t>
            </a:r>
            <a:r>
              <a:rPr lang="ru-RU" sz="2400" dirty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 реализации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ea typeface="Calibri"/>
                <a:cs typeface="Calibri"/>
              </a:rPr>
              <a:t>проектов от муниципального образования. </a:t>
            </a:r>
            <a:endParaRPr lang="ru-RU" dirty="0"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9632" y="339564"/>
            <a:ext cx="7471742" cy="229734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ПОДГОТОВКА МУНИЦИПАЛЬНЫМИ РАЙОНАМИ, ГОРОДСКИМИ И СЕЛЬСКИМИ ПОСЕЛЕНИЯМИ, ГОРОДСКИМИ ОКРУГАМИ ЗАЯВОК НА ПОЛУЧЕНИЕ СУБСИДИЙ ПО ИТОГАМ КОНКУРСА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392" y="2348881"/>
            <a:ext cx="7435350" cy="38164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В период </a:t>
            </a:r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с 21 августа по 3 сентября 2017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года администрации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Calibri"/>
              </a:rPr>
              <a:t>муниципальных районов, городских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Calibri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Calibri"/>
              </a:rPr>
              <a:t>сельских поселений, городских округов готовят заявки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Calibri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Calibri"/>
              </a:rPr>
              <a:t>участие в конкурсе на получение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Calibri"/>
              </a:rPr>
              <a:t>субсидий для </a:t>
            </a:r>
            <a:r>
              <a:rPr lang="ru-RU" sz="2400" dirty="0" err="1">
                <a:solidFill>
                  <a:srgbClr val="000000"/>
                </a:solidFill>
                <a:ea typeface="Calibri"/>
                <a:cs typeface="Calibri"/>
              </a:rPr>
              <a:t>софинансирования</a:t>
            </a:r>
            <a:r>
              <a:rPr lang="ru-RU" sz="2400" dirty="0">
                <a:solidFill>
                  <a:srgbClr val="000000"/>
                </a:solidFill>
                <a:ea typeface="Calibri"/>
                <a:cs typeface="Calibri"/>
              </a:rPr>
              <a:t> реализации проектов инициативного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Calibri"/>
              </a:rPr>
              <a:t>бюджетирования по итогам регионального конкурса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327726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ОЦЕНКА ЗАЯВОК НА ПОЛУЧЕНИЕ СУБСИДИЙ НА РЕГИОНАЛЬНОМ УРОВНЕ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85000" lnSpcReduction="10000"/>
          </a:bodyPr>
          <a:lstStyle/>
          <a:p>
            <a:pPr marL="180000" lvl="1" indent="-1800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Myriad Pro" panose="020B0503030403020204" pitchFamily="34" charset="0"/>
                <a:cs typeface="Times New Roman"/>
              </a:rPr>
              <a:t>В период </a:t>
            </a:r>
            <a:r>
              <a:rPr lang="ru-RU" sz="2000" b="1" dirty="0">
                <a:latin typeface="Myriad Pro" panose="020B0503030403020204" pitchFamily="34" charset="0"/>
                <a:cs typeface="Times New Roman"/>
              </a:rPr>
              <a:t>с 4</a:t>
            </a:r>
            <a:r>
              <a:rPr lang="ru-RU" sz="2000" b="1" dirty="0" smtClean="0">
                <a:latin typeface="Myriad Pro" panose="020B0503030403020204" pitchFamily="34" charset="0"/>
                <a:cs typeface="Times New Roman"/>
              </a:rPr>
              <a:t> сентября по 8 сентября 2017 </a:t>
            </a:r>
            <a:r>
              <a:rPr lang="ru-RU" sz="2000" b="1" dirty="0">
                <a:latin typeface="Myriad Pro" panose="020B0503030403020204" pitchFamily="34" charset="0"/>
                <a:cs typeface="Times New Roman"/>
              </a:rPr>
              <a:t>года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организатор Конкурса проводит оценку проектов инициативного бюджетирования, предложенных для реализации в заявках на получение субсидий (далее – оценка проектов), на основании критериев оценки проектов инициативного бюджетирования и правил определения победителей конкурсного отбора проектов инициативного бюджетирования в Московской области в 2017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году. </a:t>
            </a:r>
          </a:p>
          <a:p>
            <a:pPr marL="180000" lvl="1" indent="-1800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Для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определения количества баллов по каждому из установленных критериев используются данные, указанные в анкете заявки на получение субсидии, заполненной на интернет-площадке Конкурса. </a:t>
            </a:r>
          </a:p>
          <a:p>
            <a:pPr marL="342900" lvl="1" indent="-342900" algn="just">
              <a:buFont typeface="Arial"/>
              <a:buChar char="•"/>
            </a:pPr>
            <a:endParaRPr lang="ru-RU" dirty="0" smtClean="0">
              <a:latin typeface="Times New Roman"/>
              <a:cs typeface="Times New Roman"/>
            </a:endParaRPr>
          </a:p>
          <a:p>
            <a:pPr marL="342900" lvl="1" indent="-342900" algn="just">
              <a:buFont typeface="Arial"/>
              <a:buChar char="•"/>
            </a:pPr>
            <a:endParaRPr lang="ru-RU" sz="24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5907" y="692126"/>
            <a:ext cx="7471742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yriad Pro" panose="020B0503030403020204" pitchFamily="34" charset="0"/>
              </a:rPr>
              <a:t>КРИТЕРИИ ОТБОРА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340768"/>
            <a:ext cx="7435350" cy="53285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1. Уровень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проекта из внебюджетных источников в денежной форме </a:t>
            </a:r>
            <a:r>
              <a:rPr lang="ru-RU" b="1" dirty="0">
                <a:latin typeface="Myriad Pro" panose="020B0503030403020204" pitchFamily="34" charset="0"/>
                <a:cs typeface="Times New Roman"/>
              </a:rPr>
              <a:t>(0,25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sz="1600" b="1" dirty="0">
              <a:latin typeface="Myriad Pro" panose="020B0503030403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Критерий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2. Уровень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проекта из средств местного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бюджета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en-US" b="1" dirty="0">
                <a:latin typeface="Myriad Pro" panose="020B0503030403020204" pitchFamily="34" charset="0"/>
                <a:cs typeface="Times New Roman"/>
              </a:rPr>
              <a:t>0,20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3. Доля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благополучателей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в общей численности населения населенного пункта, на территории которого реализуется проект инициативного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бюджетирования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en-US" b="1" dirty="0">
                <a:latin typeface="Myriad Pro" panose="020B0503030403020204" pitchFamily="34" charset="0"/>
                <a:cs typeface="Times New Roman"/>
              </a:rPr>
              <a:t>0,15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b="1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4. Наличие ресурсов, в том числе финансовых, и условий для дальнейшего содержания и эксплуатации объекта общественной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инфраструктуры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en-US" b="1" dirty="0">
                <a:latin typeface="Myriad Pro" panose="020B0503030403020204" pitchFamily="34" charset="0"/>
                <a:cs typeface="Times New Roman"/>
              </a:rPr>
              <a:t>0,20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b="1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5. Вклад в реализацию проекта в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неденежной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форме (неоплачиваемый труд, материалы и другие формы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)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en-US" b="1" dirty="0">
                <a:latin typeface="Myriad Pro" panose="020B0503030403020204" pitchFamily="34" charset="0"/>
                <a:cs typeface="Times New Roman"/>
              </a:rPr>
              <a:t>0,1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b="1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6. Экологическая направленность проекта инициативного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бюджетирования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en-US" b="1" dirty="0">
                <a:latin typeface="Myriad Pro" panose="020B0503030403020204" pitchFamily="34" charset="0"/>
                <a:cs typeface="Times New Roman"/>
              </a:rPr>
              <a:t>0,1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32656"/>
            <a:ext cx="7399734" cy="72008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ПОРЯДОК ОТБОРА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7"/>
            <a:ext cx="7848872" cy="5184575"/>
          </a:xfrm>
        </p:spPr>
        <p:txBody>
          <a:bodyPr>
            <a:normAutofit fontScale="25000" lnSpcReduction="20000"/>
          </a:bodyPr>
          <a:lstStyle/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На </a:t>
            </a:r>
            <a:r>
              <a:rPr lang="ru-RU" sz="6400" dirty="0">
                <a:latin typeface="Myriad Pro" panose="020B0503030403020204" pitchFamily="34" charset="0"/>
                <a:cs typeface="Times New Roman"/>
              </a:rPr>
              <a:t>основе проведенной оценки формируется общий список проектов инициативного бюджетирования, в котором они отсортированы в порядке убывания количества суммарно набранных баллов по всем критериям. </a:t>
            </a: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6400" dirty="0">
                <a:latin typeface="Myriad Pro" panose="020B0503030403020204" pitchFamily="34" charset="0"/>
                <a:cs typeface="Times New Roman"/>
              </a:rPr>
              <a:t>В случае, если два и более проекта инициативного бюджетирования набрали равное количество суммарных баллов, выше в списке находится проект, у которого выше балл по наиболее приоритетному критерию</a:t>
            </a:r>
            <a:r>
              <a:rPr lang="ru-RU" sz="6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64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6400" dirty="0">
                <a:latin typeface="Myriad Pro" panose="020B0503030403020204" pitchFamily="34" charset="0"/>
                <a:cs typeface="Times New Roman"/>
              </a:rPr>
              <a:t>В случае, если два и более проекта инициативного бюджетирования набрали равное количество суммарных баллов и равное количество баллов по каждому из критериев в порядке убывания их приоритетности, выше в списке находится проект, по которому анкета заявки на получение субсидии в электронном виде через интернет-площадку Конкурса была отправлена раньше (учитывается дата, часы и минуты). </a:t>
            </a:r>
            <a:endParaRPr lang="ru-RU" sz="64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88745"/>
            <a:ext cx="7756536" cy="158417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ОПРЕДЕЛЕНИЕ ПРОЕКТОВ ИНИЦИАТИВНОГО БЮДЖЕТИРОВАНИЯ И УЧАСТНИКОВ КОНКУРСНОГО ОТБОРА, ПРИЗНАННЫХ ПОБЕДИТЕЛЯМИ КОНКУРСА</a:t>
            </a:r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sz="2800" b="1" dirty="0" smtClean="0">
                <a:latin typeface="Myriad Pro" panose="020B0503030403020204" pitchFamily="34" charset="0"/>
                <a:cs typeface="Times New Roman"/>
              </a:rPr>
            </a:br>
            <a:endParaRPr lang="ru-RU" sz="28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44824"/>
            <a:ext cx="7756536" cy="4536504"/>
          </a:xfrm>
        </p:spPr>
        <p:txBody>
          <a:bodyPr>
            <a:noAutofit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Myriad Pro" panose="020B0503030403020204" pitchFamily="34" charset="0"/>
                <a:cs typeface="Times New Roman"/>
              </a:rPr>
              <a:t>Не позднее </a:t>
            </a:r>
            <a:r>
              <a:rPr lang="ru-RU" sz="1600" b="1" dirty="0" smtClean="0">
                <a:latin typeface="Myriad Pro" panose="020B0503030403020204" pitchFamily="34" charset="0"/>
                <a:cs typeface="Times New Roman"/>
              </a:rPr>
              <a:t>14 сентября </a:t>
            </a:r>
            <a:r>
              <a:rPr lang="ru-RU" sz="1600" b="1" dirty="0">
                <a:latin typeface="Myriad Pro" panose="020B0503030403020204" pitchFamily="34" charset="0"/>
                <a:cs typeface="Times New Roman"/>
              </a:rPr>
              <a:t>2017 года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решением Региональной конкурсной комиссии определяется </a:t>
            </a: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перечень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проектов инициативного бюджетирования, признанных победителями Конкурса. </a:t>
            </a: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Региональная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конкурсная комиссия </a:t>
            </a: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предоставляет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в Министерство экономики и финансов Московской области список участников конкурсного отбора и перечень проектов инициативного бюджетирования, признанных победителями Конкурса, </a:t>
            </a:r>
            <a:endParaRPr lang="ru-RU" sz="1600" dirty="0" smtClean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Не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позднее </a:t>
            </a:r>
            <a:r>
              <a:rPr lang="ru-RU" sz="1600" b="1" dirty="0" smtClean="0">
                <a:latin typeface="Myriad Pro" panose="020B0503030403020204" pitchFamily="34" charset="0"/>
                <a:cs typeface="Times New Roman"/>
              </a:rPr>
              <a:t>14 сентября 2017 </a:t>
            </a:r>
            <a:r>
              <a:rPr lang="ru-RU" sz="1600" b="1" dirty="0">
                <a:latin typeface="Myriad Pro" panose="020B0503030403020204" pitchFamily="34" charset="0"/>
                <a:cs typeface="Times New Roman"/>
              </a:rPr>
              <a:t>года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на интернет-площадке Конкурса публикуется перечень проектов инициативного бюджетирования, признанных победителями по итогам Конкурса</a:t>
            </a: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1600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548680"/>
            <a:ext cx="7327726" cy="1142009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СБОР ВНЕБЮДЖЕТНЫХ СРЕДСТВ НА СОФИНАНСИРОВАНИЕ РЕАЛИЗАЦИИ ПРОЕКТОВ ИНИЦИАТИВНОГО БЮДЖЕТИРОВАНИЯ</a:t>
            </a:r>
            <a:br>
              <a:rPr lang="ru-RU" sz="2400" b="1" dirty="0" smtClean="0">
                <a:latin typeface="Myriad Pro" panose="020B0503030403020204" pitchFamily="34" charset="0"/>
                <a:cs typeface="Times New Roman"/>
              </a:rPr>
            </a:b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771727"/>
          </a:xfrm>
        </p:spPr>
        <p:txBody>
          <a:bodyPr>
            <a:normAutofit fontScale="92500" lnSpcReduction="10000"/>
          </a:bodyPr>
          <a:lstStyle/>
          <a:p>
            <a:pPr marL="180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В период с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15 сентября по 1 октября 2017 </a:t>
            </a:r>
            <a:r>
              <a:rPr lang="ru-RU" b="1" dirty="0">
                <a:latin typeface="Myriad Pro" panose="020B0503030403020204" pitchFamily="34" charset="0"/>
                <a:cs typeface="Times New Roman"/>
              </a:rPr>
              <a:t>года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осуществляется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сбор средств на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проектов инициативного бюджетирования (далее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—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сбор внебюджетных средств), предлагаемых в заявках, признанных допущенными к указанной процедуре.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Принять участие в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софинансировании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может как физическое, так и юридическое лицо, а также индивидуальный предприниматель, путем отправки денежного перевода в форме безвозмездного перечисления на реализацию выбранного проекта инициативного бюджетирования. Размер единовременного денежного перевода и общее количество денежных переводов от одного плательщика не ограничены. 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9772" y="404664"/>
            <a:ext cx="7543750" cy="11521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ИНИЦИАТИВНОЕ БЮДЖЕТИРОВАНИЕ </a:t>
            </a:r>
            <a:r>
              <a:rPr lang="en-US" sz="2600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2600" b="1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В РОССИЙСКОЙ ФЕДЕРАЦИИ</a:t>
            </a:r>
            <a:endParaRPr lang="ru-RU" sz="26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00808"/>
            <a:ext cx="7416824" cy="4752528"/>
          </a:xfrm>
          <a:prstGeom prst="rect">
            <a:avLst/>
          </a:prstGeom>
          <a:effectLst>
            <a:outerShdw blurRad="50800" dir="10800000" sx="101000" sy="101000" algn="ctr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54375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ЗАКЛЮЧЕНИЕ СОГЛАШЕНИЙ О ПРЕДОСТАВЛЕНИИ СУБСИДИЙ НА СОФИНАНСИРОВАНИЕ РЕАЛИЗАЦИИ ПРОЕКТОВ ИНИЦИАТИВНОГО БЮДЖЕТИРОВАНИЯ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Autofit/>
          </a:bodyPr>
          <a:lstStyle/>
          <a:p>
            <a:pPr marL="180000" lvl="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Министерство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экономики и финансов Московской области вносит на рассмотрение в Правительство Московской области проект постановления Правительства Московской области о распределении средств субсидий бюджета Московской области, предоставляемых муниципальным образованиям для </a:t>
            </a:r>
            <a:r>
              <a:rPr lang="ru-RU" sz="1600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 реализации проектов инициативного бюджетирования, признанных победителями по итогам Конкурса проектов инициативного бюджетирования в 2017 году. </a:t>
            </a:r>
          </a:p>
          <a:p>
            <a:pPr marL="180000" lvl="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Субсидии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предоставляются на основании заключенного между администрацией муниципального образования и Министерством экономики </a:t>
            </a: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финансов Московской области соглашения по форме, утверждаемой Министерством экономики и финансов Московской области.</a:t>
            </a: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336333"/>
            <a:ext cx="7560840" cy="1004436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latin typeface="Myriad Pro" panose="020B0503030403020204" pitchFamily="34" charset="0"/>
                <a:cs typeface="Times New Roman"/>
              </a:rPr>
              <a:t>ЗОНЫ ОТВЕТСТВЕННОСТИ КОНСУЛЬТАНТОВ</a:t>
            </a:r>
            <a:endParaRPr lang="ru-RU" sz="32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73717"/>
            <a:ext cx="7920880" cy="5007611"/>
          </a:xfrm>
        </p:spPr>
        <p:txBody>
          <a:bodyPr>
            <a:noAutofit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 smtClean="0">
                <a:latin typeface="Myriad Pro" panose="020B0503030403020204"/>
                <a:cs typeface="Times New Roman"/>
              </a:rPr>
              <a:t>инициаторам</a:t>
            </a:r>
            <a:r>
              <a:rPr lang="en-US" sz="1800" dirty="0" smtClean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 smtClean="0">
                <a:latin typeface="Myriad Pro" panose="020B0503030403020204"/>
                <a:cs typeface="Times New Roman"/>
              </a:rPr>
              <a:t>проектов</a:t>
            </a:r>
            <a:r>
              <a:rPr lang="ru-RU" sz="1800" dirty="0" smtClean="0">
                <a:latin typeface="Myriad Pro" panose="020B0503030403020204"/>
                <a:cs typeface="Times New Roman"/>
              </a:rPr>
              <a:t> в </a:t>
            </a:r>
            <a:r>
              <a:rPr lang="ru-RU" sz="1800" dirty="0">
                <a:latin typeface="Myriad Pro" panose="020B0503030403020204"/>
                <a:cs typeface="Times New Roman"/>
              </a:rPr>
              <a:t>оформлении заявок на </a:t>
            </a:r>
            <a:r>
              <a:rPr lang="ru-RU" sz="1800" dirty="0" smtClean="0">
                <a:latin typeface="Myriad Pro" panose="020B0503030403020204"/>
                <a:cs typeface="Times New Roman"/>
              </a:rPr>
              <a:t>портале.</a:t>
            </a:r>
            <a:endParaRPr lang="ru-RU" sz="1800" dirty="0">
              <a:latin typeface="Myriad Pro" panose="020B0503030403020204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Myriad Pro" panose="020B0503030403020204"/>
                <a:cs typeface="Times New Roman"/>
              </a:rPr>
              <a:t>Проведение</a:t>
            </a:r>
            <a:r>
              <a:rPr lang="en-US" sz="1800" dirty="0" smtClean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обучающих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мероприятий</a:t>
            </a:r>
            <a:r>
              <a:rPr lang="en-US" sz="1800" dirty="0">
                <a:latin typeface="Myriad Pro" panose="020B0503030403020204"/>
                <a:cs typeface="Times New Roman"/>
              </a:rPr>
              <a:t> в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районах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для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активистов</a:t>
            </a:r>
            <a:r>
              <a:rPr lang="en-US" sz="1800" dirty="0">
                <a:latin typeface="Myriad Pro" panose="020B0503030403020204"/>
                <a:cs typeface="Times New Roman"/>
              </a:rPr>
              <a:t> и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сотрудников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администраций</a:t>
            </a:r>
            <a:r>
              <a:rPr lang="en-US" sz="1800" dirty="0">
                <a:latin typeface="Myriad Pro" panose="020B0503030403020204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/>
                <a:cs typeface="Times New Roman"/>
              </a:rPr>
              <a:t>Участие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формировании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муниципальной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конкурсной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комиссии</a:t>
            </a:r>
            <a:r>
              <a:rPr lang="en-US" sz="1800" dirty="0">
                <a:latin typeface="Myriad Pro" panose="020B0503030403020204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/>
                <a:cs typeface="Times New Roman"/>
              </a:rPr>
              <a:t>Содействие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проведении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встреч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сотрудников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администрации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инициаторов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проектов</a:t>
            </a:r>
            <a:r>
              <a:rPr lang="en-US" sz="1800" dirty="0">
                <a:latin typeface="Myriad Pro" panose="020B0503030403020204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организации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модерировании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публичных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обсуждений</a:t>
            </a:r>
            <a:r>
              <a:rPr lang="en-US" sz="1800" dirty="0">
                <a:latin typeface="Myriad Pro" panose="020B0503030403020204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о</a:t>
            </a:r>
            <a:r>
              <a:rPr lang="en-US" sz="1800" dirty="0" err="1" smtClean="0">
                <a:latin typeface="Myriad Pro" panose="020B0503030403020204"/>
                <a:cs typeface="Times New Roman"/>
              </a:rPr>
              <a:t>формлении</a:t>
            </a:r>
            <a:r>
              <a:rPr lang="en-US" sz="1800" dirty="0" smtClean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заявок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от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муниципалитетов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на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региональную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конкурсную</a:t>
            </a:r>
            <a:r>
              <a:rPr lang="en-US" sz="1800" dirty="0">
                <a:latin typeface="Myriad Pro" panose="020B0503030403020204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/>
                <a:cs typeface="Times New Roman"/>
              </a:rPr>
              <a:t>комиссию</a:t>
            </a:r>
            <a:r>
              <a:rPr lang="en-US" sz="1800" dirty="0" smtClean="0">
                <a:latin typeface="Myriad Pro" panose="020B0503030403020204"/>
                <a:cs typeface="Times New Roman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04664"/>
            <a:ext cx="7399734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ПЛАН ДЕЙСТВИЙ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760640"/>
          </a:xfrm>
        </p:spPr>
        <p:txBody>
          <a:bodyPr>
            <a:noAutofit/>
          </a:bodyPr>
          <a:lstStyle/>
          <a:p>
            <a:endParaRPr lang="ru-RU" sz="1400" dirty="0" smtClean="0">
              <a:latin typeface="Times New Roman"/>
              <a:cs typeface="Times New Roman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Назначение ответственных в муниципальных образований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до 25 мая 2017 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Информирование населения (СМИ, объявления, встречи)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Выдвижение проектов. Заполнение заявок по портале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до 10.00 24 июля 2017 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Организация встреч с инициаторами проектов в администрациях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до дня проведения публичного обсуждения проектов.</a:t>
            </a:r>
            <a:endParaRPr lang="ru-RU" sz="1400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Распоряжение о создании муниципальной конкурсной комиссии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до 20 июля 2017 г.</a:t>
            </a:r>
            <a:endParaRPr lang="ru-RU" sz="1400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Организация проведения публичного обсуждения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с 8 августа по 20 августа 2017 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Подготовка заявки от муниципального образования и предоставление ее в региональную конкурсную комиссию –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с 21 августа по 3 сентября 2017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Проведения региональной конкурсной комиссии -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с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4 сентября по 8 сентября 2017 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Myriad Pro" panose="020B0503030403020204" pitchFamily="34" charset="0"/>
                <a:cs typeface="Times New Roman"/>
              </a:rPr>
              <a:t>Сбор средств на </a:t>
            </a:r>
            <a:r>
              <a:rPr lang="ru-RU" sz="1400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 с 15 сентября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по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1 октября 2017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г.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ru-RU" sz="400" b="1" dirty="0" smtClean="0">
              <a:latin typeface="Myriad Pro" panose="020B0503030403020204" pitchFamily="34" charset="0"/>
              <a:cs typeface="Times New Roman"/>
            </a:endParaRPr>
          </a:p>
          <a:p>
            <a:endParaRPr lang="ru-RU" sz="400" dirty="0" smtClean="0"/>
          </a:p>
          <a:p>
            <a:endParaRPr lang="ru-RU" sz="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50" y="1719269"/>
            <a:ext cx="7886700" cy="584091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КОНТАКТЫ С КОНСУЛЬТАНТАМИ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38193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Светлов Евгений Владимирович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pochtevs@gmail.com 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8(906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)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055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60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05 </a:t>
            </a:r>
            <a:r>
              <a:rPr lang="sk-SK" sz="2400" dirty="0">
                <a:latin typeface="Myriad Pro" panose="020B0503030403020204" pitchFamily="34" charset="0"/>
                <a:cs typeface="Times New Roman"/>
              </a:rPr>
              <a:t>би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лайн</a:t>
            </a:r>
            <a:endParaRPr lang="en-US" sz="2400" dirty="0" smtClean="0">
              <a:latin typeface="Myriad Pro" panose="020B0503030403020204" pitchFamily="34" charset="0"/>
              <a:cs typeface="Times New Roman"/>
            </a:endParaRPr>
          </a:p>
          <a:p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8(999)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798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79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58 </a:t>
            </a:r>
            <a:r>
              <a:rPr lang="sk-SK" sz="2400" dirty="0">
                <a:latin typeface="Myriad Pro" panose="020B0503030403020204" pitchFamily="34" charset="0"/>
                <a:cs typeface="Times New Roman"/>
              </a:rPr>
              <a:t>йота</a:t>
            </a:r>
          </a:p>
          <a:p>
            <a:endParaRPr lang="sk-SK" sz="2400" dirty="0">
              <a:latin typeface="Myriad Pro" panose="020B0503030403020204" pitchFamily="34" charset="0"/>
              <a:cs typeface="Times New Roman"/>
            </a:endParaRP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Шальнев Андрей Сергеевич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andrechalnev@gmail.com </a:t>
            </a:r>
          </a:p>
          <a:p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8 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926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)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 115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56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24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4361"/>
            <a:ext cx="3054861" cy="8101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332656"/>
            <a:ext cx="5839886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ПРАКТИКИ ИБ</a:t>
            </a:r>
            <a:endParaRPr lang="ru-RU" sz="36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1268760"/>
            <a:ext cx="7776864" cy="532859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Программа поддержки местных инициатив (ППМИ) Всемирного банка.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«Народная инициатива», «Народный бюджет» в регионах РФ.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3300" dirty="0" err="1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Партисипаторное</a:t>
            </a:r>
            <a:r>
              <a:rPr lang="ru-RU" sz="3300" dirty="0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б</a:t>
            </a:r>
            <a:r>
              <a:rPr lang="ru-RU" sz="3300" dirty="0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юджетирование Европейского Университета в Санкт-Петербурге при поддержке Фонда Кудрина.</a:t>
            </a:r>
            <a:endParaRPr lang="ru-RU" sz="3300" dirty="0" smtClean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300" dirty="0" smtClean="0">
              <a:effectLst/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2015 год: субсидии 1652 млн руб.; </a:t>
            </a:r>
            <a:r>
              <a:rPr lang="ru-RU" sz="33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884,9</a:t>
            </a:r>
            <a:endParaRPr lang="en-US" sz="3300" dirty="0" smtClean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		     </a:t>
            </a:r>
            <a:r>
              <a:rPr lang="en-US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2958 объем 16 субъектов вовлечены</a:t>
            </a:r>
          </a:p>
          <a:p>
            <a:pPr algn="just">
              <a:buNone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2016 год: </a:t>
            </a:r>
            <a:r>
              <a:rPr lang="ru-RU" sz="44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4427</a:t>
            </a:r>
            <a:r>
              <a:rPr lang="en-US" sz="44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млн руб. </a:t>
            </a:r>
          </a:p>
          <a:p>
            <a:pPr algn="just">
              <a:buNone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2017 год: 46 субъектов РФ реализуют программы инициативного бюджетирования.</a:t>
            </a:r>
          </a:p>
          <a:p>
            <a:pPr algn="just">
              <a:buNone/>
            </a:pPr>
            <a:endParaRPr lang="ru-RU" sz="3300" dirty="0" smtClean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3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Смежные практики: </a:t>
            </a:r>
          </a:p>
          <a:p>
            <a:pPr algn="just">
              <a:buNone/>
            </a:pPr>
            <a:r>
              <a:rPr lang="ru-RU" sz="33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краудсорсинг</a:t>
            </a: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None/>
            </a:pP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самообложение; </a:t>
            </a:r>
          </a:p>
          <a:p>
            <a:pPr algn="just">
              <a:buNone/>
            </a:pPr>
            <a:r>
              <a:rPr lang="ru-RU" sz="33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Партисипаторное</a:t>
            </a:r>
            <a:r>
              <a:rPr lang="ru-RU" sz="33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(соучаствующее) проектирование.</a:t>
            </a:r>
          </a:p>
          <a:p>
            <a:endParaRPr lang="ru-RU" sz="20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ЭФФЕКТЫ ОТ ВНЕДРЕНИЯ ИНИЦИАТИВНОГО БЮДЖЕТИРОВАНИЯ 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95889" y="2036167"/>
            <a:ext cx="319186" cy="6667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6726"/>
                </a:lnTo>
                <a:lnTo>
                  <a:pt x="319186" y="666726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595889" y="2132856"/>
            <a:ext cx="337404" cy="17877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7786"/>
                </a:lnTo>
                <a:lnTo>
                  <a:pt x="337404" y="1787786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595889" y="2145881"/>
            <a:ext cx="337404" cy="30113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9738"/>
                </a:lnTo>
                <a:lnTo>
                  <a:pt x="337404" y="2899738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 flipH="1">
            <a:off x="8129724" y="1988840"/>
            <a:ext cx="306611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 flipH="1">
            <a:off x="7823114" y="2204864"/>
            <a:ext cx="613222" cy="41824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86546"/>
                </a:lnTo>
                <a:lnTo>
                  <a:pt x="595112" y="3886546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296332" y="1386990"/>
            <a:ext cx="2995579" cy="648072"/>
          </a:xfrm>
          <a:prstGeom prst="rect">
            <a:avLst/>
          </a:prstGeom>
          <a:solidFill>
            <a:srgbClr val="09A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ЭКОНОМИЧЕСКИЕ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372799"/>
            <a:ext cx="2995579" cy="648072"/>
          </a:xfrm>
          <a:prstGeom prst="rect">
            <a:avLst/>
          </a:prstGeom>
          <a:solidFill>
            <a:srgbClr val="76C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СОЦИАЛЬНЫЕ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0325" y="2280249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Формирование лояльности граждан</a:t>
            </a:r>
          </a:p>
        </p:txBody>
      </p:sp>
      <p:sp>
        <p:nvSpPr>
          <p:cNvPr id="35" name="Полилиния 34"/>
          <p:cNvSpPr/>
          <p:nvPr/>
        </p:nvSpPr>
        <p:spPr>
          <a:xfrm flipH="1">
            <a:off x="8129724" y="4370687"/>
            <a:ext cx="306611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олилиния 35"/>
          <p:cNvSpPr/>
          <p:nvPr/>
        </p:nvSpPr>
        <p:spPr>
          <a:xfrm flipH="1">
            <a:off x="8123068" y="3218559"/>
            <a:ext cx="313266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1828983" y="5611880"/>
            <a:ext cx="6266989" cy="9594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Снижение иждивенческих настроений со стороны населения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и активизация его участия в местном развитии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26299" y="2280249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эффективности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расходования бюджетных средств</a:t>
            </a: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42876" y="3486036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сохранности реализованных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6299" y="4704924"/>
            <a:ext cx="3220067" cy="6279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Привлечение дополнительного </a:t>
            </a:r>
            <a:r>
              <a:rPr lang="ru-RU" sz="1600" b="1" dirty="0" smtClean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финансирования</a:t>
            </a:r>
            <a:endParaRPr lang="ru-RU" sz="1600" b="1" dirty="0">
              <a:solidFill>
                <a:schemeClr val="tx1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75905" y="3486035"/>
            <a:ext cx="3220067" cy="8087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Рост вовлеченности граждан в бюджетный процесс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80325" y="4691822"/>
            <a:ext cx="3220067" cy="6333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уровня доверия к власти</a:t>
            </a:r>
          </a:p>
        </p:txBody>
      </p:sp>
    </p:spTree>
    <p:extLst>
      <p:ext uri="{BB962C8B-B14F-4D97-AF65-F5344CB8AC3E}">
        <p14:creationId xmlns:p14="http://schemas.microsoft.com/office/powerpoint/2010/main" val="3468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5839886" cy="64439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  <a:t>НОВАЯ ПРАКТИКА</a:t>
            </a:r>
            <a:endParaRPr lang="ru-RU" dirty="0">
              <a:effectLst/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2060848"/>
            <a:ext cx="7812480" cy="4536504"/>
          </a:xfrm>
        </p:spPr>
        <p:txBody>
          <a:bodyPr lIns="90000" tIns="0" rIns="0" bIns="0">
            <a:noAutofit/>
          </a:bodyPr>
          <a:lstStyle/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Городск</a:t>
            </a: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ая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практик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а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инициативного бюджетирования.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Интернет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процедуры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сбора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заявок 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голосования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Верификация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и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отбор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проектов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на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публичных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обсуждениях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Широкий спектр муниципальных образований.</a:t>
            </a:r>
            <a:endParaRPr lang="ru-RU" sz="29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5983902" cy="64439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  <a:t>ОГРАНИЧЕНИЯ ПРОЕКТА</a:t>
            </a:r>
            <a:endParaRPr lang="ru-RU" dirty="0">
              <a:effectLst/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1897038"/>
            <a:ext cx="7668464" cy="3980234"/>
          </a:xfrm>
        </p:spPr>
        <p:txBody>
          <a:bodyPr tIns="0">
            <a:noAutofit/>
          </a:bodyPr>
          <a:lstStyle/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Ограниченность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институциональной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поддержки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Н</a:t>
            </a: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овизна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практики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Разные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типы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муниципальных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образований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Фокус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2017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Год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экологии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.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Приоритетные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для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реализации проекты.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425196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000" dirty="0">
              <a:latin typeface="Myriad Pro" panose="020B0503030403020204" pitchFamily="34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1200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НОРМАТИВНО-ПРАВОВАЯ ДОКУМЕНТАЦИЯ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092" y="1825624"/>
            <a:ext cx="7437258" cy="4987751"/>
          </a:xfrm>
        </p:spPr>
        <p:txBody>
          <a:bodyPr>
            <a:normAutofit fontScale="85000" lnSpcReduction="20000"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Закон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Московской области № 175/2016-ОЗ «О бюджете Московской области на 2017 год и на плановый период 2018 и 2019 годов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»</a:t>
            </a: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Государственная программа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Московской области «Эффективная власть» на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2017</a:t>
            </a:r>
            <a:r>
              <a:rPr lang="en-US" dirty="0" smtClean="0">
                <a:latin typeface="Myriad Pro" panose="020B0503030403020204" pitchFamily="34" charset="0"/>
                <a:cs typeface="Times New Roman"/>
              </a:rPr>
              <a:t>–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2021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годы», утвержденной постановлением Правительства Московской области  от 25.10.2016 № 781/39 «Об утверждении государственной программы Московской области «Эффективная власть» на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2017</a:t>
            </a:r>
            <a:r>
              <a:rPr lang="en-US" dirty="0" smtClean="0">
                <a:latin typeface="Myriad Pro" panose="020B0503030403020204" pitchFamily="34" charset="0"/>
                <a:cs typeface="Times New Roman"/>
              </a:rPr>
              <a:t>–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2021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годы» 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Постановление Правительства Московской области «О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внедрении практики и реализации проектов инициативного бюджетирования на территории муниципальных образований Московской области в 2017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год»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7886700" cy="70996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ПОЛОЖЕНИЕ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b="1" dirty="0" smtClean="0">
                <a:latin typeface="Myriad Pro" panose="020B0503030403020204" pitchFamily="34" charset="0"/>
                <a:cs typeface="Times New Roman"/>
              </a:rPr>
            </a:b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5"/>
            <a:ext cx="743535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Myriad Pro" panose="020B0503030403020204" pitchFamily="34" charset="0"/>
                <a:cs typeface="Times New Roman"/>
              </a:rPr>
              <a:t>О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порядке реализации мероприятий по внедрению практики инициативного бюджетирования в Московской области и порядке и условиях предоставления субсидий из бюджета Московской области бюджетам муниципальных образований Московской области на реализацию проектов граждан, сформированных в рамках практик инициативного бюджетирования 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6680</TotalTime>
  <Words>1988</Words>
  <Application>Microsoft Office PowerPoint</Application>
  <PresentationFormat>Экран (4:3)</PresentationFormat>
  <Paragraphs>159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Lucida Grande</vt:lpstr>
      <vt:lpstr>Myriad Arabic</vt:lpstr>
      <vt:lpstr>Myriad Pro</vt:lpstr>
      <vt:lpstr>Times New Roman</vt:lpstr>
      <vt:lpstr>Trebuchet MS</vt:lpstr>
      <vt:lpstr>Wingdings</vt:lpstr>
      <vt:lpstr>Тема Office</vt:lpstr>
      <vt:lpstr>ДЛЯ ЧЕГО НУЖНО  ИНИЦИАТИВНОЕ БЮДЖЕТИРОВАНИЕ В МОСКОВСКОЙ ОБЛАСТИ</vt:lpstr>
      <vt:lpstr>ПРЕЦЕДЕНТ:  МАСШТАБНОЕ ФЕДЕРАЛЬНОЕ ФИНАНСИРОВАНИЕ</vt:lpstr>
      <vt:lpstr>ИНИЦИАТИВНОЕ БЮДЖЕТИРОВАНИЕ  В РОССИЙСКОЙ ФЕДЕРАЦИИ</vt:lpstr>
      <vt:lpstr>ПРАКТИКИ ИБ</vt:lpstr>
      <vt:lpstr>Презентация PowerPoint</vt:lpstr>
      <vt:lpstr>НОВАЯ ПРАКТИКА</vt:lpstr>
      <vt:lpstr>ОГРАНИЧЕНИЯ ПРОЕКТА</vt:lpstr>
      <vt:lpstr>НОРМАТИВНО-ПРАВОВАЯ ДОКУМЕНТАЦИЯ</vt:lpstr>
      <vt:lpstr>ПОЛОЖЕНИЕ </vt:lpstr>
      <vt:lpstr> МИНИСТЕРСТВО ЭКОНОМИКИ И ФИНАНСОВ МОСКОВСКОЙ ОБЛАСТИ  ПРИКАЗ </vt:lpstr>
      <vt:lpstr>КЛЮЧЕВЫЕ ПОНЯТИЯ ПРОЕКТА</vt:lpstr>
      <vt:lpstr>КЛЮЧЕВЫЕ ПОНЯТИЯ ПРОЕКТА</vt:lpstr>
      <vt:lpstr>Этап 1  с 1 июля по 03 сентября 2017 года</vt:lpstr>
      <vt:lpstr>Этап 2  с 03 сентября по 01 октября 2017 года</vt:lpstr>
      <vt:lpstr>Презентация PowerPoint</vt:lpstr>
      <vt:lpstr>ПОДАЧИ ГРАЖДАНИНОМ/ГРАЖДАНАМИ ЗАЯВКИ НА РЕАЛИЗАЦИЮ ПРОЕКТА НА ПОРТАЛЕ «ОТКРЫТЫЙ БЮДЖЕТ» </vt:lpstr>
      <vt:lpstr>ПОДГОТОВКА, ОРГАНИЗАЦИЯ И ПРОВЕДЕНИЕ ПУБЛИЧНЫХ ОБСУЖДЕНИЙ В ОТНОШЕНИИ ПРОЕКТОВ ИНИЦИАТИВНОГО БЮДЖЕТИРОВАНИЯ  </vt:lpstr>
      <vt:lpstr>ФОРМИРОВАНИЕ И ПОРЯДОК РАБОТЫ МУНИЦИПАЛЬНОЙ КОНКУРСНОЙ КОМИССИИ ПО ПРОВЕДЕНИЮ КОНКУРСНОГО ОТБОРА ПРОЕКТОВ ИНИЦИАТИВНОГО БЮДЖЕТИРОВАНИЯ</vt:lpstr>
      <vt:lpstr>СОСТАВ МУНИЦИПАЛЬНОЙ КОМИССИИ</vt:lpstr>
      <vt:lpstr>ОБСУЖДЕНИЕ И ЭКСПЕРТИЗА</vt:lpstr>
      <vt:lpstr>НЮАНСЫ ДОКУМЕНТАЦИИ</vt:lpstr>
      <vt:lpstr>СОФИНАНСИРОВАНИЕ И ОБЪЕМ СУБСИДИЙ</vt:lpstr>
      <vt:lpstr>ПРОВЕДЕНИЕ ПУБЛИЧНЫХ ОБСУЖДЕНИЙ ПРОЕКТОВ  ИНИЦИАТИВНОГО БЮДЖЕТИРОВАНИЯ</vt:lpstr>
      <vt:lpstr>ПОДГОТОВКА МУНИЦИПАЛЬНЫМИ РАЙОНАМИ, ГОРОДСКИМИ И СЕЛЬСКИМИ ПОСЕЛЕНИЯМИ, ГОРОДСКИМИ ОКРУГАМИ ЗАЯВОК НА ПОЛУЧЕНИЕ СУБСИДИЙ ПО ИТОГАМ КОНКУРСА</vt:lpstr>
      <vt:lpstr>ОЦЕНКА ЗАЯВОК НА ПОЛУЧЕНИЕ СУБСИДИЙ НА РЕГИОНАЛЬНОМ УРОВНЕ</vt:lpstr>
      <vt:lpstr>КРИТЕРИИ ОТБОРА</vt:lpstr>
      <vt:lpstr>ПОРЯДОК ОТБОРА</vt:lpstr>
      <vt:lpstr>ОПРЕДЕЛЕНИЕ ПРОЕКТОВ ИНИЦИАТИВНОГО БЮДЖЕТИРОВАНИЯ И УЧАСТНИКОВ КОНКУРСНОГО ОТБОРА, ПРИЗНАННЫХ ПОБЕДИТЕЛЯМИ КОНКУРСА </vt:lpstr>
      <vt:lpstr>СБОР ВНЕБЮДЖЕТНЫХ СРЕДСТВ НА СОФИНАНСИРОВАНИЕ РЕАЛИЗАЦИИ ПРОЕКТОВ ИНИЦИАТИВНОГО БЮДЖЕТИРОВАНИЯ </vt:lpstr>
      <vt:lpstr>ЗАКЛЮЧЕНИЕ СОГЛАШЕНИЙ О ПРЕДОСТАВЛЕНИИ СУБСИДИЙ НА СОФИНАНСИРОВАНИЕ РЕАЛИЗАЦИИ ПРОЕКТОВ ИНИЦИАТИВНОГО БЮДЖЕТИРОВАНИЯ</vt:lpstr>
      <vt:lpstr>ЗОНЫ ОТВЕТСТВЕННОСТИ КОНСУЛЬТАНТОВ</vt:lpstr>
      <vt:lpstr>ПЛАН ДЕЙСТВИЙ</vt:lpstr>
      <vt:lpstr>КОНТАКТЫ С КОНСУЛЬТАНТАМИ</vt:lpstr>
    </vt:vector>
  </TitlesOfParts>
  <Company>NIFI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и регулирования инициативного бюджетирования в субъектах Российской Федерации</dc:title>
  <dc:creator>vagin</dc:creator>
  <cp:lastModifiedBy>USER</cp:lastModifiedBy>
  <cp:revision>99</cp:revision>
  <dcterms:created xsi:type="dcterms:W3CDTF">2016-04-20T09:52:49Z</dcterms:created>
  <dcterms:modified xsi:type="dcterms:W3CDTF">2017-06-29T13:29:23Z</dcterms:modified>
</cp:coreProperties>
</file>